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71" r:id="rId8"/>
    <p:sldId id="272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2" d="100"/>
          <a:sy n="72" d="100"/>
        </p:scale>
        <p:origin x="84" y="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пешеходов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19500" y="6279515"/>
            <a:ext cx="1600200" cy="68580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438400"/>
            <a:ext cx="6629400" cy="3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914400"/>
            <a:ext cx="6553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Lato"/>
              </a:rPr>
              <a:t>При приближении транспортных средств с включенным проблесковым маячком синего цвета (синего и красного цветов) и специальным звуковым сигналом пешеходы обязаны воздержаться от перехода дороги, а пешеходы, находящиеся на проезжей части (трамвайных путях), должны незамедлительно освободить проезжую часть (трамвайные пути).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4114" y="762000"/>
            <a:ext cx="6142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10</a:t>
            </a:r>
            <a:endParaRPr lang="ru-RU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733800" y="4343400"/>
            <a:ext cx="4953000" cy="5334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3886200" y="3107226"/>
            <a:ext cx="4419600" cy="4572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41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2200" y="771331"/>
            <a:ext cx="6477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333333"/>
                </a:solidFill>
                <a:latin typeface="Lato"/>
              </a:rPr>
              <a:t>Ожидать маршрутное транспортное средство и такси разрешается только на приподнятых над проезжей частью посадочных площадках, а при их отсутствии - на тротуаре или обочине. В местах остановок маршрутных транспортных средств, не оборудованных приподнятыми посадочными площадками, разрешается выходить на проезжую часть для посадки в транспортное средство лишь после его остановки. После высадки необходимо, не задерживаясь, освободить проезжую часть.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0315" y="762000"/>
            <a:ext cx="6142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11</a:t>
            </a:r>
            <a:endParaRPr lang="ru-RU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352800" y="4419600"/>
            <a:ext cx="1981200" cy="4572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19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2200" y="609600"/>
            <a:ext cx="64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Пешеходы должны переходить дорогу по пешеходным переходам, в том числе по подземным и надземным, а при их отсутствии - на перекрестках по линии тротуаров или обочин.</a:t>
            </a:r>
          </a:p>
          <a:p>
            <a:r>
              <a:rPr lang="ru-RU" sz="2800" dirty="0"/>
              <a:t>На регулируемом перекрестке допускается переходить проезжую часть между противоположными углами перекрестка (по диагонали) только при наличии разметки 1.14.1  или 1.14.2 , обозначающей такой пешеходный переход.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0315" y="685800"/>
            <a:ext cx="6142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12</a:t>
            </a:r>
            <a:endParaRPr lang="ru-RU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460949" y="3581400"/>
            <a:ext cx="6172200" cy="10668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6" name="Picture 8" descr="http://www.pdd24.com/pdd/img/r1.14.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808" y="5872579"/>
            <a:ext cx="28575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pdd24.com/pdd/img/r1.14.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834410"/>
            <a:ext cx="28575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46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1000" y="298537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</a:t>
            </a:r>
            <a:endParaRPr lang="ru-RU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24100" y="627965"/>
            <a:ext cx="6477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Lato"/>
              </a:rPr>
              <a:t>Пешеходы должны двигаться по тротуарам, пешеходным дорожкам, </a:t>
            </a:r>
            <a:r>
              <a:rPr lang="ru-RU" sz="2800" dirty="0" err="1">
                <a:solidFill>
                  <a:srgbClr val="333333"/>
                </a:solidFill>
                <a:latin typeface="Lato"/>
              </a:rPr>
              <a:t>велопешеходным</a:t>
            </a:r>
            <a:r>
              <a:rPr lang="ru-RU" sz="2800" dirty="0">
                <a:solidFill>
                  <a:srgbClr val="333333"/>
                </a:solidFill>
                <a:latin typeface="Lato"/>
              </a:rPr>
              <a:t> дорожкам, а при их отсутствии - по обочинам. Пешеходы, перевозящие или переносящие громоздкие предметы, а также лица, передвигающиеся в инвалидных колясках, могут двигаться по </a:t>
            </a:r>
            <a:endParaRPr lang="ru-RU" sz="2800" dirty="0" smtClean="0">
              <a:solidFill>
                <a:srgbClr val="333333"/>
              </a:solidFill>
              <a:latin typeface="Lato"/>
            </a:endParaRPr>
          </a:p>
          <a:p>
            <a:r>
              <a:rPr lang="ru-RU" sz="2800" dirty="0" smtClean="0">
                <a:solidFill>
                  <a:srgbClr val="333333"/>
                </a:solidFill>
                <a:latin typeface="Lato"/>
              </a:rPr>
              <a:t>краю </a:t>
            </a:r>
            <a:r>
              <a:rPr lang="ru-RU" sz="2800" dirty="0">
                <a:solidFill>
                  <a:srgbClr val="333333"/>
                </a:solidFill>
                <a:latin typeface="Lato"/>
              </a:rPr>
              <a:t>проезжей части, если их движение по тротуарам или обочинам создает помехи для других пешеходов</a:t>
            </a:r>
            <a:endParaRPr lang="ru-RU" sz="2800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343400" y="1081574"/>
            <a:ext cx="3886200" cy="509296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364256" y="4038600"/>
            <a:ext cx="3587529" cy="5334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2328078" y="1590870"/>
            <a:ext cx="4758521" cy="4572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914900" y="1981200"/>
            <a:ext cx="1714500" cy="4572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2356070" y="1133670"/>
            <a:ext cx="1793764" cy="4572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62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04800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</a:t>
            </a:r>
            <a:endParaRPr lang="ru-RU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2200" y="800677"/>
            <a:ext cx="647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Lato"/>
              </a:rPr>
              <a:t>При отсутствии тротуаров, пешеходных дорожек, </a:t>
            </a:r>
            <a:r>
              <a:rPr lang="ru-RU" sz="2800" dirty="0" err="1">
                <a:solidFill>
                  <a:srgbClr val="333333"/>
                </a:solidFill>
                <a:latin typeface="Lato"/>
              </a:rPr>
              <a:t>велопешеходных</a:t>
            </a:r>
            <a:r>
              <a:rPr lang="ru-RU" sz="2800" dirty="0">
                <a:solidFill>
                  <a:srgbClr val="333333"/>
                </a:solidFill>
                <a:latin typeface="Lato"/>
              </a:rPr>
              <a:t> дорожек или обочин, а также в случае невозможности двигаться по ним пешеходы могут двигаться по велосипедной дорожке или идти в один ряд по краю проезжей части (на дорогах с разделительной полосой - по внешнему краю проезжей части).</a:t>
            </a:r>
            <a:endParaRPr lang="ru-RU" sz="2800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2438400" y="3886200"/>
            <a:ext cx="1524000" cy="4572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9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043" y="577334"/>
            <a:ext cx="4764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3</a:t>
            </a:r>
            <a:endParaRPr lang="ru-RU" sz="4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2200" y="1219200"/>
            <a:ext cx="6172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333333"/>
                </a:solidFill>
                <a:latin typeface="Lato"/>
              </a:rPr>
              <a:t>Лица, передвигающиеся в инвалидных колясках, ведущие мотоцикл, мопед, велосипед, в этих случаях должны </a:t>
            </a:r>
            <a:r>
              <a:rPr lang="ru-RU" sz="3600" dirty="0" smtClean="0">
                <a:solidFill>
                  <a:srgbClr val="333333"/>
                </a:solidFill>
                <a:latin typeface="Lato"/>
              </a:rPr>
              <a:t>следовать по </a:t>
            </a:r>
          </a:p>
          <a:p>
            <a:r>
              <a:rPr lang="ru-RU" sz="3600" dirty="0" smtClean="0">
                <a:solidFill>
                  <a:srgbClr val="333333"/>
                </a:solidFill>
                <a:latin typeface="Lato"/>
              </a:rPr>
              <a:t>ходу </a:t>
            </a:r>
            <a:r>
              <a:rPr lang="ru-RU" sz="3600" dirty="0">
                <a:solidFill>
                  <a:srgbClr val="333333"/>
                </a:solidFill>
                <a:latin typeface="Lato"/>
              </a:rPr>
              <a:t>движения </a:t>
            </a:r>
            <a:r>
              <a:rPr lang="ru-RU" sz="3600" dirty="0" smtClean="0">
                <a:solidFill>
                  <a:srgbClr val="333333"/>
                </a:solidFill>
                <a:latin typeface="Lato"/>
              </a:rPr>
              <a:t>ТС.</a:t>
            </a:r>
            <a:endParaRPr lang="ru-RU" sz="3600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2209800" y="3962400"/>
            <a:ext cx="4114800" cy="8382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0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218" y="609600"/>
            <a:ext cx="5036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4</a:t>
            </a:r>
            <a:endParaRPr lang="ru-RU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025098"/>
            <a:ext cx="6553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Lato"/>
              </a:rPr>
              <a:t>При переходе дороги и движении по обочинам или краю проезжей части в темное время суток или в условиях недостаточной видимости пешеходам рекомендуется, </a:t>
            </a:r>
            <a:r>
              <a:rPr lang="ru-RU" sz="2800" dirty="0" smtClean="0">
                <a:solidFill>
                  <a:srgbClr val="333333"/>
                </a:solidFill>
                <a:latin typeface="Lato"/>
              </a:rPr>
              <a:t>вне </a:t>
            </a:r>
            <a:r>
              <a:rPr lang="ru-RU" sz="2800" dirty="0">
                <a:solidFill>
                  <a:srgbClr val="333333"/>
                </a:solidFill>
                <a:latin typeface="Lato"/>
              </a:rPr>
              <a:t>населенных пунктов пешеходы обязаны </a:t>
            </a:r>
            <a:r>
              <a:rPr lang="ru-RU" sz="2800" dirty="0" smtClean="0">
                <a:solidFill>
                  <a:srgbClr val="333333"/>
                </a:solidFill>
                <a:latin typeface="Lato"/>
              </a:rPr>
              <a:t>иметь </a:t>
            </a:r>
            <a:r>
              <a:rPr lang="ru-RU" sz="2800" dirty="0">
                <a:solidFill>
                  <a:srgbClr val="333333"/>
                </a:solidFill>
                <a:latin typeface="Lato"/>
              </a:rPr>
              <a:t>при себе </a:t>
            </a:r>
            <a:r>
              <a:rPr lang="ru-RU" sz="2800" dirty="0" smtClean="0">
                <a:solidFill>
                  <a:srgbClr val="333333"/>
                </a:solidFill>
                <a:latin typeface="Lato"/>
              </a:rPr>
              <a:t>предметы со </a:t>
            </a:r>
            <a:r>
              <a:rPr lang="ru-RU" sz="2800" dirty="0" err="1" smtClean="0">
                <a:solidFill>
                  <a:srgbClr val="333333"/>
                </a:solidFill>
                <a:latin typeface="Lato"/>
              </a:rPr>
              <a:t>световозвращающими</a:t>
            </a:r>
            <a:r>
              <a:rPr lang="ru-RU" sz="2800" dirty="0" smtClean="0">
                <a:solidFill>
                  <a:srgbClr val="333333"/>
                </a:solidFill>
                <a:latin typeface="Lato"/>
              </a:rPr>
              <a:t> </a:t>
            </a:r>
            <a:r>
              <a:rPr lang="ru-RU" sz="2800" dirty="0">
                <a:solidFill>
                  <a:srgbClr val="333333"/>
                </a:solidFill>
                <a:latin typeface="Lato"/>
              </a:rPr>
              <a:t>элементами </a:t>
            </a:r>
            <a:endParaRPr lang="ru-RU" sz="2800" dirty="0" smtClean="0">
              <a:solidFill>
                <a:srgbClr val="333333"/>
              </a:solidFill>
              <a:latin typeface="Lato"/>
            </a:endParaRPr>
          </a:p>
          <a:p>
            <a:r>
              <a:rPr lang="ru-RU" sz="2800" dirty="0" smtClean="0">
                <a:solidFill>
                  <a:srgbClr val="333333"/>
                </a:solidFill>
                <a:latin typeface="Lato"/>
              </a:rPr>
              <a:t>и </a:t>
            </a:r>
            <a:r>
              <a:rPr lang="ru-RU" sz="2800" dirty="0">
                <a:solidFill>
                  <a:srgbClr val="333333"/>
                </a:solidFill>
                <a:latin typeface="Lato"/>
              </a:rPr>
              <a:t>обеспечивать видимость этих предметов водителями транспортных средств.</a:t>
            </a:r>
            <a:endParaRPr lang="ru-RU" sz="2800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2301550" y="3581400"/>
            <a:ext cx="6004249" cy="106680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5029200" y="4495800"/>
            <a:ext cx="1828800" cy="53340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14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0182" y="533400"/>
            <a:ext cx="54213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5</a:t>
            </a:r>
            <a:endParaRPr lang="ru-RU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889844"/>
            <a:ext cx="6629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333333"/>
                </a:solidFill>
                <a:latin typeface="Lato"/>
              </a:rPr>
              <a:t>Движение организованных пеших колонн по проезжей части разрешается только по направлению движения </a:t>
            </a:r>
            <a:r>
              <a:rPr lang="ru-RU" sz="2400" dirty="0" smtClean="0">
                <a:solidFill>
                  <a:srgbClr val="333333"/>
                </a:solidFill>
                <a:latin typeface="Lato"/>
              </a:rPr>
              <a:t>ТС по </a:t>
            </a:r>
            <a:r>
              <a:rPr lang="ru-RU" sz="2400" dirty="0">
                <a:solidFill>
                  <a:srgbClr val="333333"/>
                </a:solidFill>
                <a:latin typeface="Lato"/>
              </a:rPr>
              <a:t>правой </a:t>
            </a:r>
            <a:r>
              <a:rPr lang="ru-RU" sz="2400" dirty="0" smtClean="0">
                <a:solidFill>
                  <a:srgbClr val="333333"/>
                </a:solidFill>
                <a:latin typeface="Lato"/>
              </a:rPr>
              <a:t>стороне</a:t>
            </a:r>
          </a:p>
          <a:p>
            <a:r>
              <a:rPr lang="ru-RU" sz="2400" dirty="0" smtClean="0">
                <a:solidFill>
                  <a:srgbClr val="333333"/>
                </a:solidFill>
                <a:latin typeface="Lato"/>
              </a:rPr>
              <a:t> </a:t>
            </a:r>
            <a:r>
              <a:rPr lang="ru-RU" sz="2400" dirty="0">
                <a:solidFill>
                  <a:srgbClr val="333333"/>
                </a:solidFill>
                <a:latin typeface="Lato"/>
              </a:rPr>
              <a:t>не более чем по четыре человека в ряд. Спереди и сзади колонны с левой стороны должны находиться сопровождающие с красными флажками, а в темное время суток и в условиях недостаточной видимости - с включенными фонарями: спереди - белого цвета, сзади - </a:t>
            </a:r>
            <a:r>
              <a:rPr lang="ru-RU" sz="2400" dirty="0" err="1">
                <a:solidFill>
                  <a:srgbClr val="333333"/>
                </a:solidFill>
                <a:latin typeface="Lato"/>
              </a:rPr>
              <a:t>красного.Группы</a:t>
            </a:r>
            <a:r>
              <a:rPr lang="ru-RU" sz="2400" dirty="0">
                <a:solidFill>
                  <a:srgbClr val="333333"/>
                </a:solidFill>
                <a:latin typeface="Lato"/>
              </a:rPr>
              <a:t> детей разрешается водить только по тротуарам и пешеходным дорожкам, а при их отсутствии - и по обочинам, но лишь в светлое время суток и только в сопровождении взрослых.</a:t>
            </a:r>
            <a:endParaRPr lang="ru-RU" sz="2400" b="0" i="0" dirty="0">
              <a:solidFill>
                <a:srgbClr val="333333"/>
              </a:solidFill>
              <a:effectLst/>
              <a:latin typeface="Lato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286000" y="1524000"/>
            <a:ext cx="5943600" cy="9906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876800" y="2438400"/>
            <a:ext cx="1066800" cy="3810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5257800" y="3137870"/>
            <a:ext cx="2514600" cy="44353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2374640" y="4191000"/>
            <a:ext cx="3492759" cy="4572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</a:t>
            </a:r>
            <a:endParaRPr lang="ru-RU" dirty="0"/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2338873" y="3505200"/>
            <a:ext cx="1471127" cy="4572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</a:t>
            </a:r>
            <a:endParaRPr lang="ru-RU" dirty="0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4371392" y="4610100"/>
            <a:ext cx="1267408" cy="3810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</a:t>
            </a:r>
            <a:endParaRPr lang="ru-RU" dirty="0"/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7444275" y="4225990"/>
            <a:ext cx="1066800" cy="3810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6248400" y="5619424"/>
            <a:ext cx="2133600" cy="462643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</a:t>
            </a:r>
            <a:endParaRPr lang="ru-RU" b="1" dirty="0"/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6788799" y="4948014"/>
            <a:ext cx="1524000" cy="462643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57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596825"/>
            <a:ext cx="4764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endParaRPr lang="ru-RU" sz="4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81200" y="1367821"/>
            <a:ext cx="7010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333333"/>
                </a:solidFill>
                <a:latin typeface="Lato"/>
              </a:rPr>
              <a:t>При отсутствии в зоне видимости перехода или перекрестка разрешается переходить дорогу под прямым углом к краю проезжей части на участках без разделительной полосы и ограждений там, где она хорошо просматривается в обе стороны.</a:t>
            </a:r>
            <a:endParaRPr lang="ru-RU" sz="3200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058955" y="2895600"/>
            <a:ext cx="3505200" cy="609600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2058955" y="4866294"/>
            <a:ext cx="3275045" cy="533400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000" y="598380"/>
            <a:ext cx="4764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6</a:t>
            </a:r>
            <a:endParaRPr lang="ru-RU" sz="4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934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400" y="838200"/>
            <a:ext cx="6324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333333"/>
                </a:solidFill>
                <a:latin typeface="Lato"/>
              </a:rPr>
              <a:t>В местах, где движение регулируется, пешеходы должны руководствоваться сигналами регулировщика или пешеходного светофора, а при его отсутствии - транспортного светофора.</a:t>
            </a:r>
          </a:p>
          <a:p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2514600" y="2312437"/>
            <a:ext cx="5029200" cy="6096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2362200" y="2795557"/>
            <a:ext cx="4753947" cy="6096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2491" y="653534"/>
            <a:ext cx="4251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7</a:t>
            </a:r>
            <a:endParaRPr lang="ru-RU" sz="3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121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9800" y="1143000"/>
            <a:ext cx="6629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333333"/>
                </a:solidFill>
                <a:latin typeface="Lato"/>
              </a:rPr>
              <a:t>Выйдя на проезжую часть (трамвайные пути), пешеходы не должны задерживаться или останавливаться, если это не связано с обеспечением безопасности движения. Пешеходы, не успевшие закончить переход, должны остановиться </a:t>
            </a:r>
            <a:r>
              <a:rPr lang="ru-RU" sz="2400" dirty="0" smtClean="0">
                <a:solidFill>
                  <a:srgbClr val="333333"/>
                </a:solidFill>
                <a:latin typeface="Lato"/>
              </a:rPr>
              <a:t>на</a:t>
            </a:r>
          </a:p>
          <a:p>
            <a:r>
              <a:rPr lang="ru-RU" sz="2400" dirty="0" smtClean="0">
                <a:solidFill>
                  <a:srgbClr val="333333"/>
                </a:solidFill>
                <a:latin typeface="Lato"/>
              </a:rPr>
              <a:t>островке </a:t>
            </a:r>
            <a:r>
              <a:rPr lang="ru-RU" sz="2400" dirty="0">
                <a:solidFill>
                  <a:srgbClr val="333333"/>
                </a:solidFill>
                <a:latin typeface="Lato"/>
              </a:rPr>
              <a:t>безопасности или на линии, разделяющей транспортные потоки противоположных направлений. Продолжать переход можно лишь убедившись в безопасности дальнейшего движения и с учетом сигнала светофора (регулировщика).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3915" y="736346"/>
            <a:ext cx="3994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9</a:t>
            </a:r>
            <a:endParaRPr lang="ru-RU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2209800" y="3352800"/>
            <a:ext cx="3429000" cy="4572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24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595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Lato</vt:lpstr>
      <vt:lpstr>Times New Roman</vt:lpstr>
      <vt:lpstr>Office Theme</vt:lpstr>
      <vt:lpstr>Обязанности пешеходов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Обязанности пешеходов</dc:title>
  <dc:creator>Светлана</dc:creator>
  <cp:lastModifiedBy>latorija@onego.ru</cp:lastModifiedBy>
  <cp:revision>16</cp:revision>
  <dcterms:created xsi:type="dcterms:W3CDTF">2006-08-16T00:00:00Z</dcterms:created>
  <dcterms:modified xsi:type="dcterms:W3CDTF">2020-08-03T08:49:01Z</dcterms:modified>
</cp:coreProperties>
</file>